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06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3574182-63D3-46B5-B386-77FF7274FD7D}" type="datetime1">
              <a:rPr lang="pl-PL" smtClean="0"/>
              <a:pPr rtl="0"/>
              <a:t>2021-08-29</a:t>
            </a:fld>
            <a:endParaRPr lang="pl-PL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73FB42-312D-429D-A89D-91E21C85F0BA}" type="slidenum">
              <a:rPr lang="pl-PL" smtClean="0"/>
              <a:pPr rt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661549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85D7732-070F-438D-B697-14BA4912F0A6}" type="datetime1">
              <a:rPr lang="pl-PL" noProof="0" smtClean="0"/>
              <a:pPr rtl="0"/>
              <a:t>2021-08-29</a:t>
            </a:fld>
            <a:endParaRPr lang="pl-PL" noProof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809D77-6270-417D-B912-9E40620F0D03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xmlns="" val="4085234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pl-PL" smtClean="0"/>
              <a:pPr rtl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9033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914400" y="0"/>
            <a:ext cx="10363200" cy="4267200"/>
          </a:xfrm>
        </p:spPr>
        <p:txBody>
          <a:bodyPr rtlCol="0" anchor="b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4343399"/>
            <a:ext cx="8534400" cy="1219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FFD4DA6-245E-4267-97AB-2F2DEA8D3C2B}" type="datetime1">
              <a:rPr lang="pl-PL" noProof="0" smtClean="0"/>
              <a:pPr rtl="0"/>
              <a:t>2021-08-29</a:t>
            </a:fld>
            <a:endParaRPr lang="pl-PL" noProof="0"/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xmlns="" val="28567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F3F684B-8584-45D9-93F7-D323103DF4D8}" type="datetime1">
              <a:rPr lang="pl-PL" noProof="0" smtClean="0"/>
              <a:pPr rtl="0"/>
              <a:t>2021-08-29</a:t>
            </a:fld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xmlns="" val="328822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4983161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983161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9AF31DD-C556-4797-9414-2F6C41DD6BC5}" type="datetime1">
              <a:rPr lang="pl-PL" noProof="0" smtClean="0"/>
              <a:pPr rtl="0"/>
              <a:t>2021-08-29</a:t>
            </a:fld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xmlns="" val="42188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C3A62C-C9E4-43E2-B120-F04840C84BD9}" type="datetime1">
              <a:rPr lang="pl-PL" noProof="0" smtClean="0"/>
              <a:pPr rtl="0"/>
              <a:t>2021-08-29</a:t>
            </a:fld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xmlns="" val="26074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63084" y="0"/>
            <a:ext cx="103632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963084" y="2697163"/>
            <a:ext cx="10363200" cy="1131887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813B49-8B80-43B7-8626-F729CAAAF300}" type="datetime1">
              <a:rPr lang="pl-PL" noProof="0" smtClean="0"/>
              <a:pPr rtl="0"/>
              <a:t>2021-08-29</a:t>
            </a:fld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xmlns="" val="40038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9" name="Zawartość — symbol zastępczy 8"/>
          <p:cNvSpPr>
            <a:spLocks noGrp="1"/>
          </p:cNvSpPr>
          <p:nvPr>
            <p:ph sz="quarter" idx="13"/>
          </p:nvPr>
        </p:nvSpPr>
        <p:spPr>
          <a:xfrm>
            <a:off x="612805" y="1828800"/>
            <a:ext cx="5388864" cy="3429255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97600" y="1828785"/>
            <a:ext cx="5384800" cy="3429015"/>
          </a:xfrm>
        </p:spPr>
        <p:txBody>
          <a:bodyPr rtlCol="0"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A82C9B3-1108-44C6-BAF1-DE21A9EE7264}" type="datetime1">
              <a:rPr lang="pl-PL" noProof="0" smtClean="0"/>
              <a:pPr rtl="0"/>
              <a:t>2021-08-29</a:t>
            </a:fld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xmlns="" val="26720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09600" y="1840825"/>
            <a:ext cx="5386917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1" name="Zawartość — symbol zastępczy 10"/>
          <p:cNvSpPr>
            <a:spLocks noGrp="1"/>
          </p:cNvSpPr>
          <p:nvPr>
            <p:ph sz="quarter" idx="13"/>
          </p:nvPr>
        </p:nvSpPr>
        <p:spPr>
          <a:xfrm>
            <a:off x="609600" y="2453473"/>
            <a:ext cx="5388864" cy="2834031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97601" y="1840825"/>
            <a:ext cx="5389033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3" name="Zawartość — symbol zastępczy 12"/>
          <p:cNvSpPr>
            <a:spLocks noGrp="1"/>
          </p:cNvSpPr>
          <p:nvPr>
            <p:ph sz="quarter" idx="14"/>
          </p:nvPr>
        </p:nvSpPr>
        <p:spPr>
          <a:xfrm>
            <a:off x="6201237" y="2453474"/>
            <a:ext cx="5388864" cy="2833709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C9C8C1-ACC2-4CDD-AED1-32A4667C2244}" type="datetime1">
              <a:rPr lang="pl-PL" noProof="0" smtClean="0"/>
              <a:pPr rtl="0"/>
              <a:t>2021-08-29</a:t>
            </a:fld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xmlns="" val="25010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D71069-C2F1-4666-B91F-4B3E6434C506}" type="datetime1">
              <a:rPr lang="pl-PL" noProof="0" smtClean="0"/>
              <a:pPr rtl="0"/>
              <a:t>2021-08-29</a:t>
            </a:fld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xmlns="" val="41300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BAE4FF-19E8-4D28-BE89-96118AA26B10}" type="datetime1">
              <a:rPr lang="pl-PL" noProof="0" smtClean="0"/>
              <a:pPr rtl="0"/>
              <a:t>2021-08-29</a:t>
            </a:fld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xmlns="" val="6694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7876117" y="266700"/>
            <a:ext cx="4011084" cy="209550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958850" y="273052"/>
            <a:ext cx="6661151" cy="4984748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2819399"/>
          </a:xfrm>
        </p:spPr>
        <p:txBody>
          <a:bodyPr rtlCol="0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3ACB28-4B23-4073-8F08-5F2487C06238}" type="datetime1">
              <a:rPr lang="pl-PL" noProof="0" smtClean="0"/>
              <a:pPr rtl="0"/>
              <a:t>2021-08-29</a:t>
            </a:fld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xmlns="" val="37615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239435" y="228600"/>
            <a:ext cx="7615765" cy="89535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2010835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2239435" y="5579250"/>
            <a:ext cx="7615765" cy="533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14B784FB-9B42-4D02-837E-6107C761D981}" type="datetime1">
              <a:rPr lang="pl-PL" noProof="0" smtClean="0"/>
              <a:pPr rtl="0"/>
              <a:t>2021-08-29</a:t>
            </a:fld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xmlns="" val="13371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2692275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303488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fld id="{661F1BB2-5800-4E1B-B941-7A4F4DE203F6}" type="datetime1">
              <a:rPr lang="pl-PL" noProof="0" smtClean="0"/>
              <a:pPr rtl="0"/>
              <a:t>2021-08-29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43343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  <p:grpSp>
        <p:nvGrpSpPr>
          <p:cNvPr id="7" name="Grupa 6" descr="Krzewy na wybrzeżu">
            <a:extLst>
              <a:ext uri="{FF2B5EF4-FFF2-40B4-BE49-F238E27FC236}">
                <a16:creationId xmlns:a16="http://schemas.microsoft.com/office/drawing/2014/main" xmlns="" id="{32ABC1A6-8856-41D7-BF42-7ED8D4AC1C81}"/>
              </a:ext>
            </a:extLst>
          </p:cNvPr>
          <p:cNvGrpSpPr/>
          <p:nvPr userDrawn="1"/>
        </p:nvGrpSpPr>
        <p:grpSpPr>
          <a:xfrm>
            <a:off x="11112" y="4291013"/>
            <a:ext cx="12180887" cy="2589212"/>
            <a:chOff x="11112" y="4291013"/>
            <a:chExt cx="12180887" cy="2589212"/>
          </a:xfrm>
        </p:grpSpPr>
        <p:sp>
          <p:nvSpPr>
            <p:cNvPr id="8" name="Owal 7"/>
            <p:cNvSpPr/>
            <p:nvPr/>
          </p:nvSpPr>
          <p:spPr>
            <a:xfrm>
              <a:off x="758826" y="6499384"/>
              <a:ext cx="113029" cy="84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sz="1800" noProof="0" dirty="0">
                <a:solidFill>
                  <a:schemeClr val="tx2"/>
                </a:solidFill>
              </a:endParaRPr>
            </a:p>
          </p:txBody>
        </p:sp>
        <p:sp>
          <p:nvSpPr>
            <p:cNvPr id="10" name="Dowolny kształt 2"/>
            <p:cNvSpPr>
              <a:spLocks/>
            </p:cNvSpPr>
            <p:nvPr/>
          </p:nvSpPr>
          <p:spPr bwMode="ltGray">
            <a:xfrm>
              <a:off x="11112" y="6456363"/>
              <a:ext cx="12180887" cy="423862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pl-PL" noProof="0" dirty="0"/>
            </a:p>
          </p:txBody>
        </p:sp>
        <p:grpSp>
          <p:nvGrpSpPr>
            <p:cNvPr id="11" name="Grupa 68"/>
            <p:cNvGrpSpPr>
              <a:grpSpLocks/>
            </p:cNvGrpSpPr>
            <p:nvPr/>
          </p:nvGrpSpPr>
          <p:grpSpPr bwMode="auto">
            <a:xfrm>
              <a:off x="68263" y="4291013"/>
              <a:ext cx="2384425" cy="2447925"/>
              <a:chOff x="43" y="2703"/>
              <a:chExt cx="1502" cy="1542"/>
            </a:xfrm>
          </p:grpSpPr>
          <p:grpSp>
            <p:nvGrpSpPr>
              <p:cNvPr id="55" name="Grupa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95" name="Grupa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18" name="Dowolny kształt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  <p:sp>
                <p:nvSpPr>
                  <p:cNvPr id="119" name="Dowolny kształt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</p:grpSp>
            <p:grpSp>
              <p:nvGrpSpPr>
                <p:cNvPr id="96" name="Grupa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16" name="Dowolny kształt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  <p:sp>
                <p:nvSpPr>
                  <p:cNvPr id="117" name="Dowolny kształt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</p:grpSp>
            <p:sp>
              <p:nvSpPr>
                <p:cNvPr id="97" name="Dowolny kształt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98" name="Dowolny kształt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99" name="Dowolny kształt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grpSp>
              <p:nvGrpSpPr>
                <p:cNvPr id="100" name="Grupa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12" name="Dowolny kształt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  <p:sp>
                <p:nvSpPr>
                  <p:cNvPr id="113" name="Dowolny kształt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  <p:sp>
                <p:nvSpPr>
                  <p:cNvPr id="114" name="Dowolny kształt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  <p:sp>
                <p:nvSpPr>
                  <p:cNvPr id="115" name="Dowolny kształt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</p:grpSp>
            <p:sp>
              <p:nvSpPr>
                <p:cNvPr id="101" name="Dowolny kształt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02" name="Dowolny kształt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03" name="Dowolny kształt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04" name="Dowolny kształt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05" name="Dowolny kształt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06" name="Dowolny kształt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07" name="Dowolny kształt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08" name="Dowolny kształt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09" name="Dowolny kształt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10" name="Dowolny kształt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11" name="Dowolny kształt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</p:grpSp>
          <p:sp>
            <p:nvSpPr>
              <p:cNvPr id="56" name="Dowolny kształt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grpSp>
            <p:nvGrpSpPr>
              <p:cNvPr id="57" name="Grupa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92" name="Dowolny kształt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93" name="Dowolny kształt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94" name="Dowolny kształt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</p:grpSp>
          <p:sp>
            <p:nvSpPr>
              <p:cNvPr id="58" name="Dowolny kształt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9" name="Dowolny kształt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grpSp>
            <p:nvGrpSpPr>
              <p:cNvPr id="60" name="Grupa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90" name="Dowolny kształt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91" name="Dowolny kształt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</p:grpSp>
          <p:sp>
            <p:nvSpPr>
              <p:cNvPr id="61" name="Dowolny kształt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grpSp>
            <p:nvGrpSpPr>
              <p:cNvPr id="62" name="Grupa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83" name="Dowolny kształt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84" name="Dowolny kształt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grpSp>
              <p:nvGrpSpPr>
                <p:cNvPr id="85" name="Grupa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88" name="Dowolny kształt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  <p:sp>
                <p:nvSpPr>
                  <p:cNvPr id="89" name="Dowolny kształt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</p:grpSp>
            <p:sp>
              <p:nvSpPr>
                <p:cNvPr id="86" name="Dowolny kształt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87" name="Dowolny kształt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</p:grpSp>
          <p:sp>
            <p:nvSpPr>
              <p:cNvPr id="63" name="Dowolny kształt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4" name="Dowolny kształt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5" name="Dowolny kształt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6" name="Dowolny kształt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7" name="Dowolny kształt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8" name="Dowolny kształt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9" name="Dowolny kształt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70" name="Dowolny kształt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71" name="Dowolny kształt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72" name="Dowolny kształt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73" name="Dowolny kształt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74" name="Dowolny kształt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grpSp>
            <p:nvGrpSpPr>
              <p:cNvPr id="75" name="Grupa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81" name="Dowolny kształt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82" name="Dowolny kształt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</p:grpSp>
          <p:sp>
            <p:nvSpPr>
              <p:cNvPr id="76" name="Dowolny kształt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77" name="Dowolny kształt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78" name="Dowolny kształt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79" name="Dowolny kształt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80" name="Dowolny kształt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</p:grpSp>
        <p:grpSp>
          <p:nvGrpSpPr>
            <p:cNvPr id="12" name="Grupa 111"/>
            <p:cNvGrpSpPr>
              <a:grpSpLocks/>
            </p:cNvGrpSpPr>
            <p:nvPr/>
          </p:nvGrpSpPr>
          <p:grpSpPr bwMode="auto">
            <a:xfrm>
              <a:off x="10057193" y="5283200"/>
              <a:ext cx="2032000" cy="1581150"/>
              <a:chOff x="4495" y="3328"/>
              <a:chExt cx="1280" cy="996"/>
            </a:xfrm>
          </p:grpSpPr>
          <p:grpSp>
            <p:nvGrpSpPr>
              <p:cNvPr id="13" name="Grupa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40" name="Dowolny kształt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41" name="Dowolny kształt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42" name="Dowolny kształt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43" name="Dowolny kształt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44" name="Dowolny kształt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45" name="Dowolny kształt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46" name="Dowolny kształt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47" name="Dowolny kształt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48" name="Dowolny kształt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49" name="Dowolny kształt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50" name="Dowolny kształt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51" name="Dowolny kształt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52" name="Dowolny kształt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53" name="Dowolny kształt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54" name="Dowolny kształt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</p:grpSp>
          <p:sp>
            <p:nvSpPr>
              <p:cNvPr id="14" name="Dowolny kształt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5" name="Dowolny kształt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6" name="Dowolny kształt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7" name="Dowolny kształt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8" name="Dowolny kształt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9" name="Dowolny kształt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0" name="Dowolny kształt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1" name="Dowolny kształt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2" name="Dowolny kształt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3" name="Dowolny kształt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4" name="Dowolny kształt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5" name="Dowolny kształt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6" name="Dowolny kształt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7" name="Dowolny kształt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8" name="Dowolny kształt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9" name="Dowolny kształt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0" name="Dowolny kształt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1" name="Dowolny kształt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2" name="Dowolny kształt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3" name="Dowolny kształt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4" name="Dowolny kształt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5" name="Dowolny kształt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6" name="Dowolny kształt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7" name="Dowolny kształt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8" name="Dowolny kształt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9" name="Dowolny kształt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89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accent1">
              <a:lumMod val="50000"/>
            </a:schemeClr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serwer1367717.home.pl/mos/pliki/cukiernicy1gim.pdf" TargetMode="External"/><Relationship Id="rId3" Type="http://schemas.openxmlformats.org/officeDocument/2006/relationships/hyperlink" Target="https://www.mojewypieki.com/?s=piaskowe" TargetMode="External"/><Relationship Id="rId7" Type="http://schemas.openxmlformats.org/officeDocument/2006/relationships/hyperlink" Target="http://www.zsgips.stecu.pl/serwer/3/link1.html" TargetMode="External"/><Relationship Id="rId2" Type="http://schemas.openxmlformats.org/officeDocument/2006/relationships/hyperlink" Target="http://www.mamz.pl/almanach/skrypty/1.techciastkarska/6.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lodkiefantazje.pl/artykuly/4/ciasto-biszkoptowo--tluszczowe--czyli-piaskowe--potocznie-okreslane-ucieranym-" TargetMode="External"/><Relationship Id="rId5" Type="http://schemas.openxmlformats.org/officeDocument/2006/relationships/hyperlink" Target="https://www.mojewypieki.com/?s=muffiny" TargetMode="External"/><Relationship Id="rId4" Type="http://schemas.openxmlformats.org/officeDocument/2006/relationships/hyperlink" Target="https://kuchnialidla.pl/przepisy?q=kek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40835" y="993913"/>
            <a:ext cx="6758608" cy="2955235"/>
          </a:xfrm>
        </p:spPr>
        <p:txBody>
          <a:bodyPr rtlCol="0"/>
          <a:lstStyle/>
          <a:p>
            <a:pPr rtl="0"/>
            <a:r>
              <a:rPr lang="pl-PL" dirty="0"/>
              <a:t>Podstawowe wypieki  cukiernicze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4343399"/>
            <a:ext cx="6758608" cy="1169505"/>
          </a:xfrm>
        </p:spPr>
        <p:txBody>
          <a:bodyPr rtlCol="0"/>
          <a:lstStyle/>
          <a:p>
            <a:r>
              <a:rPr lang="pl-PL" dirty="0"/>
              <a:t>Ciasto biszkoptowo-  tłuszczowe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FDFC299-E52B-4325-9AD2-8A413CB66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165" y="321365"/>
            <a:ext cx="3810000" cy="6437243"/>
          </a:xfrm>
          <a:prstGeom prst="rect">
            <a:avLst/>
          </a:prstGeom>
        </p:spPr>
      </p:pic>
      <p:pic>
        <p:nvPicPr>
          <p:cNvPr id="7" name="Picture 2" descr="EOG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857" y="344727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578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911BE26-1004-438C-B929-43AF9A9D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/>
          <a:p>
            <a:pPr algn="l"/>
            <a:r>
              <a:rPr lang="pl-PL" dirty="0"/>
              <a:t>Źródła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5908D07-EA5E-479C-ACAE-BF8E374BB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4351338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hlinkClick r:id="rId2"/>
              </a:rPr>
              <a:t>http://www.mamz.pl/almanach/skrypty/1.techciastkarska/6.1.htm</a:t>
            </a:r>
            <a:endParaRPr lang="pl-PL" dirty="0"/>
          </a:p>
          <a:p>
            <a:r>
              <a:rPr lang="pl-PL" dirty="0">
                <a:hlinkClick r:id="rId3"/>
              </a:rPr>
              <a:t>https://www.mojewypieki.com/?s=piaskowe</a:t>
            </a:r>
            <a:endParaRPr lang="pl-PL" dirty="0"/>
          </a:p>
          <a:p>
            <a:r>
              <a:rPr lang="pl-PL" dirty="0">
                <a:hlinkClick r:id="rId4"/>
              </a:rPr>
              <a:t>https://kuchnialidla.pl/przepisy?q=keks</a:t>
            </a:r>
            <a:r>
              <a:rPr lang="pl-PL" dirty="0"/>
              <a:t> </a:t>
            </a:r>
          </a:p>
          <a:p>
            <a:r>
              <a:rPr lang="pl-PL" dirty="0">
                <a:hlinkClick r:id="rId5"/>
              </a:rPr>
              <a:t>https://www.mojewypieki.com/?s=muffiny</a:t>
            </a:r>
            <a:endParaRPr lang="pl-PL" dirty="0"/>
          </a:p>
          <a:p>
            <a:r>
              <a:rPr lang="pl-PL" dirty="0"/>
              <a:t>ttps://www.youtube.com/watch?v=_INanG8JcoA</a:t>
            </a:r>
          </a:p>
          <a:p>
            <a:r>
              <a:rPr lang="pl-PL" dirty="0"/>
              <a:t>Magdalena Kaźmierczak Technologie produkcji cukierniczej </a:t>
            </a:r>
          </a:p>
          <a:p>
            <a:r>
              <a:rPr lang="pl-PL" dirty="0"/>
              <a:t>Magdalena Kaźmierczak Pracownia produkcji cukierniczej </a:t>
            </a:r>
          </a:p>
          <a:p>
            <a:r>
              <a:rPr lang="pl-PL" dirty="0" smtClean="0">
                <a:hlinkClick r:id="rId6"/>
              </a:rPr>
              <a:t>https://www.slodkiefantazje.pl/artykuly/4/ciasto-biszkoptowo--tluszczowe--czyli-piaskowe--</a:t>
            </a:r>
            <a:r>
              <a:rPr lang="pl-PL" dirty="0" smtClean="0">
                <a:hlinkClick r:id="rId6"/>
              </a:rPr>
              <a:t>potocznie-okreslane-ucieranym-</a:t>
            </a:r>
            <a:endParaRPr lang="pl-PL" dirty="0" smtClean="0"/>
          </a:p>
          <a:p>
            <a:r>
              <a:rPr lang="pl-PL" dirty="0" smtClean="0">
                <a:hlinkClick r:id="rId7"/>
              </a:rPr>
              <a:t>http://</a:t>
            </a:r>
            <a:r>
              <a:rPr lang="pl-PL" dirty="0" smtClean="0">
                <a:hlinkClick r:id="rId7"/>
              </a:rPr>
              <a:t>www.zsgips.stecu.pl/serwer/3/link1.html</a:t>
            </a:r>
            <a:endParaRPr lang="pl-PL" dirty="0" smtClean="0"/>
          </a:p>
          <a:p>
            <a:r>
              <a:rPr lang="pl-PL" dirty="0" smtClean="0">
                <a:hlinkClick r:id="rId8"/>
              </a:rPr>
              <a:t>http://serwer1367717.home.pl/</a:t>
            </a:r>
            <a:r>
              <a:rPr lang="pl-PL" dirty="0" err="1" smtClean="0">
                <a:hlinkClick r:id="rId8"/>
              </a:rPr>
              <a:t>mos</a:t>
            </a:r>
            <a:r>
              <a:rPr lang="pl-PL" smtClean="0">
                <a:hlinkClick r:id="rId8"/>
              </a:rPr>
              <a:t>//</a:t>
            </a:r>
            <a:r>
              <a:rPr lang="pl-PL" smtClean="0">
                <a:hlinkClick r:id="rId8"/>
              </a:rPr>
              <a:t>pliki/cukiernicy1gim.pdf</a:t>
            </a:r>
            <a:endParaRPr lang="pl-PL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21860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79C72E4-6E01-49AA-8998-FF4F22D3C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42122"/>
          </a:xfrm>
        </p:spPr>
        <p:txBody>
          <a:bodyPr/>
          <a:lstStyle/>
          <a:p>
            <a:r>
              <a:rPr lang="pl-PL" dirty="0"/>
              <a:t>Ewaluacja części I teoretycznej 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xmlns="" id="{206E38FB-E274-477A-9441-9D089C35DF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60528186"/>
              </p:ext>
            </p:extLst>
          </p:nvPr>
        </p:nvGraphicFramePr>
        <p:xfrm>
          <a:off x="609600" y="1099930"/>
          <a:ext cx="10972800" cy="486621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54267993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71342335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2329126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1924248885"/>
                    </a:ext>
                  </a:extLst>
                </a:gridCol>
              </a:tblGrid>
              <a:tr h="438019">
                <a:tc>
                  <a:txBody>
                    <a:bodyPr/>
                    <a:lstStyle/>
                    <a:p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4292593"/>
                  </a:ext>
                </a:extLst>
              </a:tr>
              <a:tr h="2700118">
                <a:tc>
                  <a:txBody>
                    <a:bodyPr/>
                    <a:lstStyle/>
                    <a:p>
                      <a:r>
                        <a:rPr lang="pl-PL" dirty="0"/>
                        <a:t>Zawartość merytoryczna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Temat potraktowany bardzo ogólnikowo,</a:t>
                      </a:r>
                    </a:p>
                    <a:p>
                      <a:r>
                        <a:rPr lang="pl-PL" dirty="0"/>
                        <a:t>Nie wszystkie zagadnienia zostały poruszone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zgodnie z tematem, zostały wykorzystane linki w opracowaniu tematu, pojawiają się drobne błędy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została napisana bardzo dobrze, uczniowie odnieśli się do </a:t>
                      </a:r>
                      <a:r>
                        <a:rPr lang="pl-PL"/>
                        <a:t>proponowanych źródeł i </a:t>
                      </a:r>
                      <a:r>
                        <a:rPr lang="pl-PL" dirty="0"/>
                        <a:t>dodali swoje. </a:t>
                      </a:r>
                    </a:p>
                    <a:p>
                      <a:r>
                        <a:rPr lang="pl-PL" dirty="0"/>
                        <a:t>Wszystkie zagadnienie zostały bardzo dobrze opracowane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6736031"/>
                  </a:ext>
                </a:extLst>
              </a:tr>
              <a:tr h="1728076">
                <a:tc>
                  <a:txBody>
                    <a:bodyPr/>
                    <a:lstStyle/>
                    <a:p>
                      <a:r>
                        <a:rPr lang="pl-PL" dirty="0"/>
                        <a:t>Estetyka wykonanego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Projekt graficznie bardzo słaby, czcionka mało czytelna, brak zdjęć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wyraźnie, czytelnie, mało zdjęć, mało grafiki </a:t>
                      </a:r>
                      <a:r>
                        <a:rPr lang="pl-PL" dirty="0" err="1"/>
                        <a:t>SmartArt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bardzo dobrze, czytelna zrozumiała, dużo zdjęć, ładne zastawanie grafiki Smart 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7221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21658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A558AA6-5E93-4245-8B8E-4DBEF564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93913"/>
          </a:xfrm>
        </p:spPr>
        <p:txBody>
          <a:bodyPr/>
          <a:lstStyle/>
          <a:p>
            <a:r>
              <a:rPr lang="pl-PL" dirty="0"/>
              <a:t>Ewaluacja części II praktycznej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BA756476-E1CA-43F0-A94E-35882EB29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57324213"/>
              </p:ext>
            </p:extLst>
          </p:nvPr>
        </p:nvGraphicFramePr>
        <p:xfrm>
          <a:off x="609600" y="1205948"/>
          <a:ext cx="10972800" cy="406841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826293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6202051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95900252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366575789"/>
                    </a:ext>
                  </a:extLst>
                </a:gridCol>
              </a:tblGrid>
              <a:tr h="422468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6685894"/>
                  </a:ext>
                </a:extLst>
              </a:tr>
              <a:tr h="2604249">
                <a:tc>
                  <a:txBody>
                    <a:bodyPr/>
                    <a:lstStyle/>
                    <a:p>
                      <a:r>
                        <a:rPr lang="pl-PL" dirty="0"/>
                        <a:t>Wykonanie  ćwiczenia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Zostały przygotowane 1 ciasto, sprzęt potrzebny do realizacji ćwiczenie nie został przygotowany. w wykonaniu ćwiczenia pomagał nauczyciel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Przygotowane zostały 2 ciasta, stanowisko pracy zostało przygotowane zgodnie z założeniami. Ćwiczenie było wykonane poprawnie, z niewielką pomocą nauczyciela,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Zostały wykonane 2 ciasta. Stanowisko pracy, tempo pracy, organizacja była bardzo dobra. Wszystkie zasady HACCP były przestrzegane.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5927013"/>
                  </a:ext>
                </a:extLst>
              </a:tr>
              <a:tr h="1041700">
                <a:tc>
                  <a:txBody>
                    <a:bodyPr/>
                    <a:lstStyle/>
                    <a:p>
                      <a:r>
                        <a:rPr lang="pl-PL" dirty="0"/>
                        <a:t>Ocena organoleptyczna,</a:t>
                      </a:r>
                    </a:p>
                    <a:p>
                      <a:r>
                        <a:rPr lang="pl-PL" dirty="0"/>
                        <a:t>prezentacja </a:t>
                      </a:r>
                    </a:p>
                    <a:p>
                      <a:r>
                        <a:rPr lang="pl-PL" dirty="0"/>
                        <a:t>ćwiczenia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 Ciasta wyszły smaczne, słaba prezentacja ciast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Ciasta smaczne prezentacja i omówienie ciasta zadawalające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Ciasta wyszły bardzo smaczne z ładną prezentacją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1133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4770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222AC71-C5AB-4D7A-A99E-1F21E9DA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54157"/>
          </a:xfrm>
        </p:spPr>
        <p:txBody>
          <a:bodyPr/>
          <a:lstStyle/>
          <a:p>
            <a:r>
              <a:rPr lang="pl-PL" dirty="0"/>
              <a:t>Ewaluacja - ocena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4ED60856-401C-4482-A0AD-9B4CEBCAF5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30141406"/>
              </p:ext>
            </p:extLst>
          </p:nvPr>
        </p:nvGraphicFramePr>
        <p:xfrm>
          <a:off x="2239616" y="1311965"/>
          <a:ext cx="8401880" cy="400215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200940">
                  <a:extLst>
                    <a:ext uri="{9D8B030D-6E8A-4147-A177-3AD203B41FA5}">
                      <a16:colId xmlns:a16="http://schemas.microsoft.com/office/drawing/2014/main" xmlns="" val="1722118116"/>
                    </a:ext>
                  </a:extLst>
                </a:gridCol>
                <a:gridCol w="4200940">
                  <a:extLst>
                    <a:ext uri="{9D8B030D-6E8A-4147-A177-3AD203B41FA5}">
                      <a16:colId xmlns:a16="http://schemas.microsoft.com/office/drawing/2014/main" xmlns="" val="598370656"/>
                    </a:ext>
                  </a:extLst>
                </a:gridCol>
              </a:tblGrid>
              <a:tr h="571736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Ilość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Ocena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0087365"/>
                  </a:ext>
                </a:extLst>
              </a:tr>
              <a:tr h="571736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0- 3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3386135"/>
                  </a:ext>
                </a:extLst>
              </a:tr>
              <a:tr h="571736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5887054"/>
                  </a:ext>
                </a:extLst>
              </a:tr>
              <a:tr h="571736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2492874"/>
                  </a:ext>
                </a:extLst>
              </a:tr>
              <a:tr h="571736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9953344"/>
                  </a:ext>
                </a:extLst>
              </a:tr>
              <a:tr h="571736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Bardzo 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8073954"/>
                  </a:ext>
                </a:extLst>
              </a:tr>
              <a:tr h="571736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Celujący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2210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14722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153E4EB-C5E6-4CC7-9E48-64F0AAECD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60174"/>
          </a:xfrm>
        </p:spPr>
        <p:txBody>
          <a:bodyPr/>
          <a:lstStyle/>
          <a:p>
            <a:pPr algn="l"/>
            <a:r>
              <a:rPr lang="pl-PL" dirty="0"/>
              <a:t>Konkluzja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209C349-5134-4C17-80AC-45DD72D84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0174"/>
            <a:ext cx="10972800" cy="4205564"/>
          </a:xfrm>
        </p:spPr>
        <p:txBody>
          <a:bodyPr>
            <a:normAutofit lnSpcReduction="10000"/>
          </a:bodyPr>
          <a:lstStyle/>
          <a:p>
            <a:pPr marL="393192" lvl="1" indent="0">
              <a:buNone/>
            </a:pPr>
            <a:r>
              <a:rPr lang="pl-PL" sz="2600" dirty="0"/>
              <a:t>Ciasto piaskowe</a:t>
            </a:r>
            <a:r>
              <a:rPr lang="pl-PL" sz="2600" i="0" dirty="0"/>
              <a:t> stanowią bardzo ważną częś</a:t>
            </a:r>
            <a:r>
              <a:rPr lang="pl-PL" sz="2600" dirty="0"/>
              <a:t>ć w produkcji cukierniczej, jest to jeden z podstawowych elementów ciast i tortów. Należy poświęcić dużo uwagi na przygotowanie odpowiedniego ciasta o właściwej strukturze i smakowitości . Ciasta piaskowe są popularnymi i chętnie kupowanymi wyrobami cukierniczymi </a:t>
            </a:r>
            <a:endParaRPr lang="pl-PL" sz="2600" i="0" dirty="0"/>
          </a:p>
          <a:p>
            <a:pPr marL="393192" lvl="1" indent="0">
              <a:buNone/>
            </a:pPr>
            <a:r>
              <a:rPr lang="pl-PL" sz="2600" dirty="0"/>
              <a:t> </a:t>
            </a:r>
            <a:r>
              <a:rPr lang="pl-PL" sz="2600" i="0" dirty="0"/>
              <a:t>Dzięki Waszym  prezentacjom wiesz:</a:t>
            </a:r>
          </a:p>
          <a:p>
            <a:r>
              <a:rPr lang="pl-PL" sz="2600" dirty="0"/>
              <a:t>Dowiedziałeś się jakie są rodzaje ciast biszkoptowo- tłuszczowych</a:t>
            </a:r>
          </a:p>
          <a:p>
            <a:r>
              <a:rPr lang="pl-PL" sz="2600" dirty="0"/>
              <a:t>Poznałeś etapy produkcji poszczególnych ciast </a:t>
            </a:r>
          </a:p>
          <a:p>
            <a:r>
              <a:rPr lang="pl-PL" sz="2600" dirty="0"/>
              <a:t>Dowiedziałeś jakie zastosowanie mają ciasta w produkcji cukierniczej </a:t>
            </a:r>
          </a:p>
          <a:p>
            <a:pPr marL="0" indent="0">
              <a:buNone/>
            </a:pPr>
            <a:r>
              <a:rPr lang="pl-PL" sz="2600" dirty="0"/>
              <a:t>    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5649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DAC36C0-CA40-4D32-A450-BE601698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20417"/>
          </a:xfrm>
        </p:spPr>
        <p:txBody>
          <a:bodyPr/>
          <a:lstStyle/>
          <a:p>
            <a:pPr algn="l"/>
            <a:r>
              <a:rPr lang="pl-PL" dirty="0"/>
              <a:t>Konkluzja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7FC281D-33BC-486E-83B5-8C21F9D13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20417"/>
            <a:ext cx="10018643" cy="4245321"/>
          </a:xfrm>
        </p:spPr>
        <p:txBody>
          <a:bodyPr/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/>
                <a:ea typeface="+mn-ea"/>
                <a:cs typeface="+mn-cs"/>
              </a:rPr>
              <a:t>Poznałeś asortyment wyrobów cukierniczych  z zastosowaniem ciast piaskowych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/>
                <a:ea typeface="+mn-ea"/>
                <a:cs typeface="+mn-cs"/>
              </a:rPr>
              <a:t>Dowiedziałeś się jak przygotować np. </a:t>
            </a:r>
            <a:r>
              <a:rPr lang="pl-PL" dirty="0">
                <a:latin typeface="Palatino Linotype"/>
              </a:rPr>
              <a:t>keks, babkę marmurkową, </a:t>
            </a:r>
            <a:r>
              <a:rPr lang="pl-PL" dirty="0" err="1">
                <a:latin typeface="Palatino Linotype"/>
              </a:rPr>
              <a:t>muffiny</a:t>
            </a:r>
            <a:r>
              <a:rPr lang="pl-PL" dirty="0">
                <a:latin typeface="Palatino Linotype"/>
              </a:rPr>
              <a:t> 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/>
                <a:ea typeface="+mn-ea"/>
                <a:cs typeface="+mn-cs"/>
              </a:rPr>
              <a:t>Nauczyliście się współpracować w grupie 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/>
                <a:ea typeface="+mn-ea"/>
                <a:cs typeface="+mn-cs"/>
              </a:rPr>
              <a:t>Dowiedziałeś się jak za pomocą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 Linotype"/>
                <a:ea typeface="+mn-ea"/>
                <a:cs typeface="+mn-cs"/>
              </a:rPr>
              <a:t>internetu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/>
                <a:ea typeface="+mn-ea"/>
                <a:cs typeface="+mn-cs"/>
              </a:rPr>
              <a:t> znajdować receptury i wykorzystywać je w domu oraz dalszej pracy zawodowej jako kucharz i cukiernik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96226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CE35095-C978-4EB9-9A52-E7C132EA6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33670"/>
          </a:xfrm>
        </p:spPr>
        <p:txBody>
          <a:bodyPr/>
          <a:lstStyle/>
          <a:p>
            <a:pPr algn="l"/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4B98003-16E2-4CFC-A43B-37644D8D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3" y="1126435"/>
            <a:ext cx="9236766" cy="4731026"/>
          </a:xfrm>
        </p:spPr>
        <p:txBody>
          <a:bodyPr/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Uczniowie najlepiej jeśli dobiorą się sami w grupy 2 osobowe. Należy zwrócić uwagę uczniom żeby przynajmniej jeden z nich miał odpowiedni program do wykonania prezentacji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Nauczyciel powinien dokładnie wyjaśnić temat zadania, na co uczniowie powinni zwrócić szczególną uwagę podczas pisania pracy. W części drugiej nauczyciel jest zobowiązany do przeprowadzenia krótkiego szkolenia bhp przed przystąpieniem do części praktycznej.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89977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92D1B61-F291-4841-A700-CA1970833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616765"/>
          </a:xfrm>
        </p:spPr>
        <p:txBody>
          <a:bodyPr/>
          <a:lstStyle/>
          <a:p>
            <a:pPr algn="l"/>
            <a:r>
              <a:rPr lang="pl-PL" dirty="0"/>
              <a:t>Poradnik dla nauczyciela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27228E7-0D09-4DC3-8296-84BAC9778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1965"/>
            <a:ext cx="10376452" cy="4439477"/>
          </a:xfrm>
        </p:spPr>
        <p:txBody>
          <a:bodyPr/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Nauczyciel powinien przedstawić plusy i minusy korzystania z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internetu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, zwrócić szczególną uwagę na ewentualne zagrożenia i niebezpieczeństwa wynikające z korzystania z sieci.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Podczas omawiania tematu nauczyciel może pomóc uczniom wspólnie stworzyć roboczy plan pracy. . W celu uniknięcia błędów merytorycznych uczniowie powinni wspierać się podręcznikiem przedmiotowym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Czas wykonania projektu powinien być dostosowany do możliwości uczniów. Część teoretyczna (około 2 tygodni), część praktyczna powinna odbyć się w pracowni gastronomicznej i nie przekraczać 3 godzin zegarowych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675941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09737AD-0809-4EF0-960D-48784BE29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Poradnik dla nauczyciela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D0BA0289-BE0C-4810-932B-C881E01F047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Dobrze było by rozpowszechnić przygotowane receptury np. na stronie internetowej szkoły w specjalnej zakładce, zaproszenie kolegów i koleżanki oraz dyrekcję i nauczycieli na wspólną degustacje wykonanych potraw. </a:t>
            </a: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309634D1-3DC9-4A61-97DF-FED3EEEF35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6642" y="1828799"/>
            <a:ext cx="5146716" cy="390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6717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94658E10-37C8-4316-B9A0-BE863DD87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7078"/>
            <a:ext cx="10972800" cy="1123122"/>
          </a:xfrm>
        </p:spPr>
        <p:txBody>
          <a:bodyPr/>
          <a:lstStyle/>
          <a:p>
            <a:r>
              <a:rPr lang="pl-PL" dirty="0"/>
              <a:t>Powodzenia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DEBC628F-9230-4503-90AF-62F223D58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1984" y="1846263"/>
            <a:ext cx="6747938" cy="447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563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BF101E27-278D-4E26-913E-BA6B79CCF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9026"/>
            <a:ext cx="10972800" cy="1441174"/>
          </a:xfrm>
        </p:spPr>
        <p:txBody>
          <a:bodyPr/>
          <a:lstStyle/>
          <a:p>
            <a:pPr algn="l"/>
            <a:r>
              <a:rPr lang="pl-PL" dirty="0"/>
              <a:t>Ciasto biszkoptowo- tłuszczowe,</a:t>
            </a:r>
            <a:br>
              <a:rPr lang="pl-PL" dirty="0"/>
            </a:br>
            <a:r>
              <a:rPr lang="pl-PL" dirty="0"/>
              <a:t>asortyment wypieków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131B9728-4BF0-4647-A9BF-D48E22C115E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Web Quest przeznaczony dla uczniów niesłyszących w ramach zajęć pracowni cukierniczej i gastronomicznej                              Szkoły Branżowej I stopnia ,              </a:t>
            </a:r>
          </a:p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w zawodach: cukiernik i kucharz                        </a:t>
            </a:r>
          </a:p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None/>
              <a:tabLst/>
              <a:defRPr/>
            </a:pPr>
            <a:r>
              <a:rPr lang="pl-PL" sz="2400" dirty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t>    dla 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klas I, II </a:t>
            </a:r>
            <a:endParaRPr lang="pl-PL" dirty="0"/>
          </a:p>
          <a:p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B9101ADC-BDC4-43F7-93DD-1ED846EC2D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50673" y="1987827"/>
            <a:ext cx="5625249" cy="31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9715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ECB189C-3001-4D58-8992-C3EBAEFB0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51513"/>
            <a:ext cx="10972800" cy="1600200"/>
          </a:xfrm>
        </p:spPr>
        <p:txBody>
          <a:bodyPr/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221057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1DF73320-BC4A-47FF-9646-C4E3B416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9113"/>
            <a:ext cx="10972800" cy="954156"/>
          </a:xfrm>
        </p:spPr>
        <p:txBody>
          <a:bodyPr/>
          <a:lstStyle/>
          <a:p>
            <a:pPr algn="l"/>
            <a:r>
              <a:rPr lang="pl-PL" dirty="0"/>
              <a:t>Spis treści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F25BC3C1-33AB-4A80-A241-149F876F6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1078" y="1855304"/>
            <a:ext cx="9581322" cy="3498574"/>
          </a:xfrm>
        </p:spPr>
        <p:txBody>
          <a:bodyPr>
            <a:normAutofit/>
          </a:bodyPr>
          <a:lstStyle/>
          <a:p>
            <a:r>
              <a:rPr lang="pl-PL" dirty="0"/>
              <a:t>Wprowadzenie</a:t>
            </a:r>
          </a:p>
          <a:p>
            <a:r>
              <a:rPr lang="pl-PL" dirty="0"/>
              <a:t> Zadania</a:t>
            </a:r>
          </a:p>
          <a:p>
            <a:r>
              <a:rPr lang="pl-PL" dirty="0"/>
              <a:t> Proces</a:t>
            </a:r>
          </a:p>
          <a:p>
            <a:r>
              <a:rPr lang="pl-PL" dirty="0"/>
              <a:t> Źródła</a:t>
            </a:r>
          </a:p>
          <a:p>
            <a:r>
              <a:rPr lang="pl-PL" dirty="0"/>
              <a:t> Ewaluacja</a:t>
            </a:r>
          </a:p>
          <a:p>
            <a:r>
              <a:rPr lang="pl-PL" dirty="0"/>
              <a:t> Konkluzja</a:t>
            </a:r>
          </a:p>
          <a:p>
            <a:r>
              <a:rPr lang="pl-PL" dirty="0"/>
              <a:t> Poradnik dla nauczyciela</a:t>
            </a:r>
          </a:p>
        </p:txBody>
      </p:sp>
    </p:spTree>
    <p:extLst>
      <p:ext uri="{BB962C8B-B14F-4D97-AF65-F5344CB8AC3E}">
        <p14:creationId xmlns:p14="http://schemas.microsoft.com/office/powerpoint/2010/main" xmlns="" val="143745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BDE009CB-B212-4D13-A42D-46F913990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304"/>
            <a:ext cx="10972800" cy="1033670"/>
          </a:xfrm>
        </p:spPr>
        <p:txBody>
          <a:bodyPr/>
          <a:lstStyle/>
          <a:p>
            <a:pPr algn="l"/>
            <a:r>
              <a:rPr lang="pl-PL" dirty="0"/>
              <a:t>Wprowadzenie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F77BBB16-D7A3-47C2-A7FF-855EA1C3D9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804" y="1828801"/>
            <a:ext cx="5655473" cy="29154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 Witajcie młodzi cukiernicy !!!!</a:t>
            </a:r>
          </a:p>
          <a:p>
            <a:r>
              <a:rPr lang="pl-PL" dirty="0"/>
              <a:t>Czy lubicie ciasta z owocami, galaretką ?</a:t>
            </a:r>
          </a:p>
          <a:p>
            <a:r>
              <a:rPr lang="pl-PL" dirty="0"/>
              <a:t>A może wolicie ciasta przekładane masami z polewą czekoladową?</a:t>
            </a:r>
          </a:p>
          <a:p>
            <a:r>
              <a:rPr lang="pl-PL" dirty="0"/>
              <a:t>Czy lubicie jeść na święta Wielkanocne babkę paskową ?</a:t>
            </a:r>
          </a:p>
          <a:p>
            <a:r>
              <a:rPr lang="pl-PL" dirty="0"/>
              <a:t>  Jaki jest wasze ulubione ciasto piaskowe?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D50A13DC-A42E-437B-84DA-2B9E3A0939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4999" y="1630017"/>
            <a:ext cx="4673655" cy="36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6406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DC8BD1E-1ACA-4CE8-81FB-DB1AD0418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2278"/>
            <a:ext cx="10972800" cy="947531"/>
          </a:xfrm>
        </p:spPr>
        <p:txBody>
          <a:bodyPr/>
          <a:lstStyle/>
          <a:p>
            <a:pPr algn="l"/>
            <a:r>
              <a:rPr lang="pl-PL" dirty="0"/>
              <a:t>Wprowadzenie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6FFED0A-0EA8-4D97-A801-C685E7A85E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805" y="1338470"/>
            <a:ext cx="5388864" cy="4399721"/>
          </a:xfrm>
        </p:spPr>
        <p:txBody>
          <a:bodyPr>
            <a:normAutofit/>
          </a:bodyPr>
          <a:lstStyle/>
          <a:p>
            <a:r>
              <a:rPr lang="pl-PL" dirty="0"/>
              <a:t>Czy wiecie jak wygląda ciasto biszkoptowo- tłuszczowe? </a:t>
            </a:r>
          </a:p>
          <a:p>
            <a:r>
              <a:rPr lang="pl-PL" dirty="0"/>
              <a:t>Każdy z Was na pewno jadł </a:t>
            </a:r>
            <a:r>
              <a:rPr lang="pl-PL" dirty="0" err="1"/>
              <a:t>muffiny</a:t>
            </a:r>
            <a:r>
              <a:rPr lang="pl-PL" dirty="0"/>
              <a:t>.</a:t>
            </a:r>
          </a:p>
          <a:p>
            <a:r>
              <a:rPr lang="pl-PL" dirty="0"/>
              <a:t> Pomagaliście robić w domu babkę na święta? </a:t>
            </a:r>
          </a:p>
          <a:p>
            <a:r>
              <a:rPr lang="pl-PL" dirty="0"/>
              <a:t>Czy wiesz że jedno z najprostszych  i najszybszych ciast do zrobienia jest to ciasto piaskowe</a:t>
            </a:r>
          </a:p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82EF4BA6-E082-4DF8-9182-E03412D39A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7901" y="1183155"/>
            <a:ext cx="3483350" cy="44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052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4219EC8-7DE2-46A2-94A4-10F9E3130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5774"/>
            <a:ext cx="10972800" cy="795131"/>
          </a:xfrm>
        </p:spPr>
        <p:txBody>
          <a:bodyPr/>
          <a:lstStyle/>
          <a:p>
            <a:pPr algn="l"/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9902CD5-0CDE-4D04-A659-B11B148EEF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805" y="1113184"/>
            <a:ext cx="5388864" cy="4704520"/>
          </a:xfrm>
        </p:spPr>
        <p:txBody>
          <a:bodyPr>
            <a:normAutofit/>
          </a:bodyPr>
          <a:lstStyle/>
          <a:p>
            <a:r>
              <a:rPr lang="pl-PL" sz="2400" dirty="0"/>
              <a:t>Wasze zadanie będzie składało się z dwóch części:</a:t>
            </a:r>
          </a:p>
          <a:p>
            <a:pPr algn="ctr"/>
            <a:r>
              <a:rPr lang="pl-PL" sz="2400" dirty="0"/>
              <a:t>Części teoretycznej dotyczącej wykonania prezentacji w PowerPoint  </a:t>
            </a:r>
          </a:p>
          <a:p>
            <a:pPr marL="0" indent="0" algn="ctr">
              <a:buNone/>
            </a:pPr>
            <a:r>
              <a:rPr lang="pl-PL" sz="2400" dirty="0"/>
              <a:t>na temat: „</a:t>
            </a:r>
            <a:r>
              <a:rPr lang="pl-PL" sz="2400" b="1" dirty="0"/>
              <a:t>Ciasto biszkoptowo- tłuszczowe, asortyment wypieków </a:t>
            </a:r>
            <a:r>
              <a:rPr lang="pl-PL" sz="2400" dirty="0"/>
              <a:t>” </a:t>
            </a:r>
          </a:p>
          <a:p>
            <a:pPr marL="0" indent="0" algn="ctr">
              <a:buNone/>
            </a:pPr>
            <a:endParaRPr lang="pl-PL" sz="2400" dirty="0"/>
          </a:p>
          <a:p>
            <a:pPr algn="ctr"/>
            <a:r>
              <a:rPr lang="pl-PL" sz="2400" dirty="0"/>
              <a:t>Części praktycznej- polegającej      na wykonaniu wypieków z ciasta piaskowego </a:t>
            </a:r>
          </a:p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9FC3A76B-A89A-4D09-9D1F-4FB15DE214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3999" y="1378226"/>
            <a:ext cx="5172765" cy="387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36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1C830930-33DD-4617-9AC2-520301654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21635"/>
          </a:xfrm>
        </p:spPr>
        <p:txBody>
          <a:bodyPr/>
          <a:lstStyle/>
          <a:p>
            <a:pPr algn="l"/>
            <a:r>
              <a:rPr lang="pl-PL" dirty="0"/>
              <a:t>Proces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5961730E-10C3-4020-9407-EC85D878A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99930"/>
            <a:ext cx="8494643" cy="3617844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Proces przygotowania pierwszej części zadania:</a:t>
            </a:r>
          </a:p>
          <a:p>
            <a:r>
              <a:rPr lang="pl-PL" sz="2400" dirty="0"/>
              <a:t> Zadanie to będziecie wykonywać w parach,                   Waszym celem będzie przygotowanie prezentacji multimedialnej.</a:t>
            </a:r>
          </a:p>
          <a:p>
            <a:r>
              <a:rPr lang="pl-PL" sz="2400" dirty="0"/>
              <a:t>Każda prezentacja ma zawierać: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Imię i nazwisko autorów prezentacji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Temat prezentacji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7565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3AE472A-651F-4F5D-9A58-4727A47D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/>
          <a:p>
            <a:pPr algn="l"/>
            <a:r>
              <a:rPr lang="pl-PL" dirty="0"/>
              <a:t>Procesy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CC8C642-806F-47F7-8A9C-9D97BEEC1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235" y="1007165"/>
            <a:ext cx="9528314" cy="4412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Najważniejsze zagadnienia dotyczące omawianego tematu:</a:t>
            </a:r>
          </a:p>
          <a:p>
            <a:r>
              <a:rPr lang="pl-PL" sz="2400" dirty="0"/>
              <a:t>Schemat produkcji ciasta biszkoptowo- tłuszczowego metodą              „na zimno”</a:t>
            </a:r>
          </a:p>
          <a:p>
            <a:r>
              <a:rPr lang="pl-PL" sz="2400" dirty="0"/>
              <a:t> Schemat produkcji ciasta biszkoptowo tłuszczowego metodą                  „na ciepło”</a:t>
            </a:r>
          </a:p>
          <a:p>
            <a:r>
              <a:rPr lang="pl-PL" dirty="0"/>
              <a:t>Jakie są podstawowe składniki ciasta biszkoptowo- tłuszczowego </a:t>
            </a:r>
          </a:p>
          <a:p>
            <a:r>
              <a:rPr lang="pl-PL" dirty="0"/>
              <a:t>Jaki jest asortyment wypieków z ciasta piaskowego ( babki, keksy, sękacze, </a:t>
            </a:r>
            <a:r>
              <a:rPr lang="pl-PL" dirty="0" err="1"/>
              <a:t>muffiny</a:t>
            </a:r>
            <a:r>
              <a:rPr lang="pl-PL" dirty="0"/>
              <a:t>, ciastka korpusowe, herbatniki ] </a:t>
            </a:r>
            <a:endParaRPr lang="pl-PL" sz="2400" dirty="0"/>
          </a:p>
          <a:p>
            <a:r>
              <a:rPr lang="pl-PL" sz="2400" dirty="0"/>
              <a:t>Przygotuj 5 receptur na ciasta biszkoptowo- tłuszczowe .</a:t>
            </a:r>
          </a:p>
        </p:txBody>
      </p:sp>
    </p:spTree>
    <p:extLst>
      <p:ext uri="{BB962C8B-B14F-4D97-AF65-F5344CB8AC3E}">
        <p14:creationId xmlns:p14="http://schemas.microsoft.com/office/powerpoint/2010/main" xmlns="" val="1545456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A045F17-9D74-42A5-BCB8-67087BE48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27652"/>
          </a:xfrm>
        </p:spPr>
        <p:txBody>
          <a:bodyPr/>
          <a:lstStyle/>
          <a:p>
            <a:pPr algn="l"/>
            <a:r>
              <a:rPr lang="pl-PL" dirty="0"/>
              <a:t>Procesy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718B99B-73A1-461F-A157-5240220F6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426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Proces przygotowania drugiej części zadania:</a:t>
            </a:r>
          </a:p>
          <a:p>
            <a:r>
              <a:rPr lang="pl-PL" sz="2400" dirty="0"/>
              <a:t>Zadanie to będziecie wykonywać w parach, waszym celem będzie wybranie z prezentacji multimedialnej dwóch receptur na ciasta i wykonanie ich w pracowni cukierniczej </a:t>
            </a:r>
            <a:r>
              <a:rPr lang="pl-PL" sz="2400"/>
              <a:t>lub gastronomicznej.</a:t>
            </a:r>
            <a:endParaRPr lang="pl-PL" sz="2400" dirty="0"/>
          </a:p>
          <a:p>
            <a:r>
              <a:rPr lang="pl-PL" sz="2400" dirty="0"/>
              <a:t>W tym celu musicie: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Wybrać 2 receptury z prezentacji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Przygotować zapotrzebowanie na surowce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Przygotować niezbędny sprzęt do wykonania ćwiczenia 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Wykonać ćwiczenie zgodnie z zasadami HACCP 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Przeprowadzić prezentację i degustację ciast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902503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ablon (projekt Wybrzeże)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29442917_TF03460566" id="{EB4ED0D1-D787-4624-B3D9-266E79B897F5}" vid="{B61BAE1C-6F26-4A4D-858A-3995702554CC}"/>
    </a:ext>
  </a:extLst>
</a:theme>
</file>

<file path=ppt/theme/theme2.xml><?xml version="1.0" encoding="utf-8"?>
<a:theme xmlns:a="http://schemas.openxmlformats.org/drawingml/2006/main" name="Motyw pakietu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Slajdy (projekt Wybrzeże)</Template>
  <TotalTime>1237</TotalTime>
  <Words>946</Words>
  <Application>Microsoft Office PowerPoint</Application>
  <PresentationFormat>Niestandardowy</PresentationFormat>
  <Paragraphs>139</Paragraphs>
  <Slides>20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Szablon (projekt Wybrzeże)</vt:lpstr>
      <vt:lpstr>Podstawowe wypieki  cukiernicze</vt:lpstr>
      <vt:lpstr>Ciasto biszkoptowo- tłuszczowe, asortyment wypieków</vt:lpstr>
      <vt:lpstr>Spis treści </vt:lpstr>
      <vt:lpstr>Wprowadzenie </vt:lpstr>
      <vt:lpstr>Wprowadzenie </vt:lpstr>
      <vt:lpstr>zadanie</vt:lpstr>
      <vt:lpstr>Proces </vt:lpstr>
      <vt:lpstr>Procesy</vt:lpstr>
      <vt:lpstr>Procesy </vt:lpstr>
      <vt:lpstr>Źródła </vt:lpstr>
      <vt:lpstr>Ewaluacja części I teoretycznej </vt:lpstr>
      <vt:lpstr>Ewaluacja części II praktycznej </vt:lpstr>
      <vt:lpstr>Ewaluacja - ocena</vt:lpstr>
      <vt:lpstr>Konkluzja </vt:lpstr>
      <vt:lpstr>Konkluzja </vt:lpstr>
      <vt:lpstr>Poradnik dla nauczyciela</vt:lpstr>
      <vt:lpstr>Poradnik dla nauczyciela </vt:lpstr>
      <vt:lpstr>Poradnik dla nauczyciela</vt:lpstr>
      <vt:lpstr>Powodzenia</vt:lpstr>
      <vt:lpstr>Projekt „Innowacyjne narzędzia w edukacji zawodowej dla niesłyszących” korzysta z dofinansowania otrzymanego od Islandii, Liechtensteinu i Norwegii w ramach funduszy EOG.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Podstawowe wypieki  cukiernicze</dc:title>
  <dc:creator>Danusia</dc:creator>
  <cp:lastModifiedBy>Konrad1</cp:lastModifiedBy>
  <cp:revision>31</cp:revision>
  <dcterms:created xsi:type="dcterms:W3CDTF">2020-08-21T16:04:08Z</dcterms:created>
  <dcterms:modified xsi:type="dcterms:W3CDTF">2021-08-29T11:31:58Z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